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87" r:id="rId4"/>
    <p:sldId id="261" r:id="rId5"/>
    <p:sldId id="259" r:id="rId6"/>
    <p:sldId id="262" r:id="rId7"/>
    <p:sldId id="288" r:id="rId8"/>
    <p:sldId id="284" r:id="rId9"/>
    <p:sldId id="285" r:id="rId10"/>
    <p:sldId id="289" r:id="rId11"/>
    <p:sldId id="290" r:id="rId12"/>
    <p:sldId id="291" r:id="rId13"/>
    <p:sldId id="292" r:id="rId14"/>
    <p:sldId id="294" r:id="rId15"/>
    <p:sldId id="295" r:id="rId16"/>
    <p:sldId id="296" r:id="rId17"/>
    <p:sldId id="297" r:id="rId18"/>
    <p:sldId id="298" r:id="rId19"/>
    <p:sldId id="299" r:id="rId20"/>
    <p:sldId id="286"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5" d="100"/>
          <a:sy n="135" d="100"/>
        </p:scale>
        <p:origin x="-104"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8/27/13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8/27/13</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8/27/13</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8/27/13</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8/27/13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http://www.watertreepress.com/sta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latin typeface="Times New Roman" pitchFamily="18" charset="0"/>
                <a:cs typeface="Times New Roman" pitchFamily="18" charset="0"/>
              </a:rPr>
              <a:t>Social Science Research Design and Statistics</a:t>
            </a:r>
            <a:r>
              <a:rPr lang="en-US" sz="2400" dirty="0" smtClean="0">
                <a:latin typeface="Times New Roman" pitchFamily="18" charset="0"/>
                <a:cs typeface="Times New Roman" pitchFamily="18" charset="0"/>
              </a:rPr>
              <a:t>, 2/e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 Jason D. Baker, and Michael K. Ponton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429000" y="2362201"/>
            <a:ext cx="5257800" cy="1981199"/>
          </a:xfrm>
        </p:spPr>
        <p:txBody>
          <a:bodyPr>
            <a:normAutofit lnSpcReduction="10000"/>
          </a:bodyPr>
          <a:lstStyle/>
          <a:p>
            <a:pPr marL="0" indent="0" algn="ctr">
              <a:buNone/>
            </a:pPr>
            <a:r>
              <a:rPr lang="en-US" sz="2800" dirty="0" err="1" smtClean="0">
                <a:latin typeface="Times New Roman" pitchFamily="18" charset="0"/>
                <a:cs typeface="Times New Roman" pitchFamily="18" charset="0"/>
              </a:rPr>
              <a:t>McNemar</a:t>
            </a:r>
            <a:r>
              <a:rPr lang="en-US" sz="2800" dirty="0" smtClean="0">
                <a:latin typeface="Times New Roman" pitchFamily="18" charset="0"/>
                <a:cs typeface="Times New Roman" pitchFamily="18" charset="0"/>
              </a:rPr>
              <a:t> Test</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2013 by Alfred P. Rovai, Jason D. Baker, and Michael K. Ponton</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343400"/>
            <a:ext cx="2133600" cy="723410"/>
          </a:xfrm>
          <a:prstGeom prst="rect">
            <a:avLst/>
          </a:prstGeom>
        </p:spPr>
      </p:pic>
      <p:sp>
        <p:nvSpPr>
          <p:cNvPr id="5" name="TextBox 4"/>
          <p:cNvSpPr txBox="1"/>
          <p:nvPr/>
        </p:nvSpPr>
        <p:spPr>
          <a:xfrm>
            <a:off x="1066800" y="5791200"/>
            <a:ext cx="7010400" cy="461665"/>
          </a:xfrm>
          <a:prstGeom prst="rect">
            <a:avLst/>
          </a:prstGeom>
          <a:noFill/>
        </p:spPr>
        <p:txBody>
          <a:bodyPr wrap="square" rtlCol="0">
            <a:spAutoFit/>
          </a:bodyPr>
          <a:lstStyle/>
          <a:p>
            <a:pPr algn="ctr"/>
            <a:r>
              <a:rPr lang="en-US" sz="1200" dirty="0" smtClean="0">
                <a:latin typeface="Times New Roman"/>
                <a:cs typeface="Times New Roman"/>
              </a:rPr>
              <a:t>IBM</a:t>
            </a:r>
            <a:r>
              <a:rPr lang="en-US" sz="1200" dirty="0">
                <a:latin typeface="Times New Roman"/>
                <a:cs typeface="Times New Roman"/>
              </a:rPr>
              <a:t>®</a:t>
            </a:r>
            <a:r>
              <a:rPr lang="en-US" sz="1200" dirty="0" smtClean="0">
                <a:latin typeface="Times New Roman"/>
                <a:cs typeface="Times New Roman"/>
              </a:rPr>
              <a:t> SPSS</a:t>
            </a:r>
            <a:r>
              <a:rPr lang="en-US" sz="1200" dirty="0">
                <a:latin typeface="Times New Roman"/>
                <a:cs typeface="Times New Roman"/>
              </a:rPr>
              <a:t>®</a:t>
            </a:r>
            <a:r>
              <a:rPr lang="en-US" sz="1200" dirty="0" smtClean="0">
                <a:latin typeface="Times New Roman"/>
                <a:cs typeface="Times New Roman"/>
              </a:rPr>
              <a:t>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International Business Machines Corporation, </a:t>
            </a:r>
            <a:endParaRPr lang="en-US" sz="1200" dirty="0" smtClean="0">
              <a:latin typeface="Times New Roman"/>
              <a:cs typeface="Times New Roman"/>
            </a:endParaRPr>
          </a:p>
          <a:p>
            <a:pPr algn="ctr"/>
            <a:r>
              <a:rPr lang="en-US" sz="1200" dirty="0" smtClean="0">
                <a:latin typeface="Times New Roman"/>
                <a:cs typeface="Times New Roman"/>
              </a:rPr>
              <a:t>© </a:t>
            </a:r>
            <a:r>
              <a:rPr lang="en-US" sz="1200" dirty="0">
                <a:latin typeface="Times New Roman"/>
                <a:cs typeface="Times New Roman"/>
              </a:rPr>
              <a:t>International Business Machines Corporation.</a:t>
            </a:r>
          </a:p>
        </p:txBody>
      </p:sp>
      <p:pic>
        <p:nvPicPr>
          <p:cNvPr id="7" name="Picture 6"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52600"/>
            <a:ext cx="2759899" cy="3567170"/>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4 at 9.21.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581588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2057400" y="3733800"/>
            <a:ext cx="6477000" cy="646331"/>
          </a:xfrm>
          <a:prstGeom prst="rect">
            <a:avLst/>
          </a:prstGeom>
          <a:solidFill>
            <a:srgbClr val="001667"/>
          </a:solidFill>
        </p:spPr>
        <p:txBody>
          <a:bodyPr wrap="square" rtlCol="0">
            <a:spAutoFit/>
          </a:bodyPr>
          <a:lstStyle/>
          <a:p>
            <a:pPr algn="ctr"/>
            <a:r>
              <a:rPr lang="en-US" dirty="0"/>
              <a:t>O</a:t>
            </a:r>
            <a:r>
              <a:rPr lang="en-US" dirty="0" smtClean="0"/>
              <a:t>ne </a:t>
            </a:r>
            <a:r>
              <a:rPr lang="en-US" dirty="0"/>
              <a:t>can run the </a:t>
            </a:r>
            <a:r>
              <a:rPr lang="en-US" dirty="0" err="1" smtClean="0"/>
              <a:t>McNemar</a:t>
            </a:r>
            <a:r>
              <a:rPr lang="en-US" dirty="0" smtClean="0"/>
              <a:t> test </a:t>
            </a:r>
            <a:r>
              <a:rPr lang="en-US" dirty="0"/>
              <a:t>using the Related Samples option under the Nonparametric Tests menu.</a:t>
            </a:r>
          </a:p>
        </p:txBody>
      </p:sp>
    </p:spTree>
    <p:extLst>
      <p:ext uri="{BB962C8B-B14F-4D97-AF65-F5344CB8AC3E}">
        <p14:creationId xmlns:p14="http://schemas.microsoft.com/office/powerpoint/2010/main" val="16612175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4 at 9.22.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 y="304800"/>
            <a:ext cx="9144000" cy="5807563"/>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3352800" y="3200400"/>
            <a:ext cx="3657600" cy="646331"/>
          </a:xfrm>
          <a:prstGeom prst="rect">
            <a:avLst/>
          </a:prstGeom>
          <a:solidFill>
            <a:srgbClr val="001667"/>
          </a:solidFill>
        </p:spPr>
        <p:txBody>
          <a:bodyPr wrap="square" rtlCol="0">
            <a:spAutoFit/>
          </a:bodyPr>
          <a:lstStyle/>
          <a:p>
            <a:pPr algn="ctr"/>
            <a:r>
              <a:rPr lang="en-US" dirty="0" smtClean="0"/>
              <a:t>Check Customize analysis and then click the Fields tab</a:t>
            </a:r>
            <a:endParaRPr lang="en-US" dirty="0"/>
          </a:p>
        </p:txBody>
      </p:sp>
      <p:sp>
        <p:nvSpPr>
          <p:cNvPr id="6" name="Oval 5"/>
          <p:cNvSpPr/>
          <p:nvPr/>
        </p:nvSpPr>
        <p:spPr>
          <a:xfrm>
            <a:off x="990600" y="2514600"/>
            <a:ext cx="16764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38600" y="762000"/>
            <a:ext cx="4572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0785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4 at 9.24.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7" y="228600"/>
            <a:ext cx="9144000" cy="5810596"/>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3886200" y="3352800"/>
            <a:ext cx="3657600" cy="923330"/>
          </a:xfrm>
          <a:prstGeom prst="rect">
            <a:avLst/>
          </a:prstGeom>
          <a:solidFill>
            <a:srgbClr val="001667"/>
          </a:solidFill>
        </p:spPr>
        <p:txBody>
          <a:bodyPr wrap="square" rtlCol="0">
            <a:spAutoFit/>
          </a:bodyPr>
          <a:lstStyle/>
          <a:p>
            <a:pPr algn="ctr"/>
            <a:r>
              <a:rPr lang="en-US" dirty="0" smtClean="0"/>
              <a:t>Move Observation 1 and Observation 2 to the </a:t>
            </a:r>
            <a:r>
              <a:rPr lang="en-US" b="1" dirty="0" smtClean="0"/>
              <a:t>Test Fields: </a:t>
            </a:r>
            <a:r>
              <a:rPr lang="en-US" dirty="0" smtClean="0"/>
              <a:t>box. Click the Settings tab.</a:t>
            </a:r>
            <a:endParaRPr lang="en-US" dirty="0"/>
          </a:p>
        </p:txBody>
      </p:sp>
      <p:sp>
        <p:nvSpPr>
          <p:cNvPr id="6" name="Oval 5"/>
          <p:cNvSpPr/>
          <p:nvPr/>
        </p:nvSpPr>
        <p:spPr>
          <a:xfrm>
            <a:off x="3962400" y="2209800"/>
            <a:ext cx="1676400" cy="6096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95800" y="6858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4040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4 at 9.28.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961"/>
            <a:ext cx="9144000" cy="5810596"/>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3886200" y="3352800"/>
            <a:ext cx="3657600" cy="923330"/>
          </a:xfrm>
          <a:prstGeom prst="rect">
            <a:avLst/>
          </a:prstGeom>
          <a:solidFill>
            <a:srgbClr val="001667"/>
          </a:solidFill>
        </p:spPr>
        <p:txBody>
          <a:bodyPr wrap="square" rtlCol="0">
            <a:spAutoFit/>
          </a:bodyPr>
          <a:lstStyle/>
          <a:p>
            <a:pPr algn="ctr"/>
            <a:r>
              <a:rPr lang="en-US" dirty="0" smtClean="0"/>
              <a:t>Check Customize tests and </a:t>
            </a:r>
            <a:r>
              <a:rPr lang="en-US" dirty="0" err="1" smtClean="0"/>
              <a:t>McNemar’s</a:t>
            </a:r>
            <a:r>
              <a:rPr lang="en-US" dirty="0" smtClean="0"/>
              <a:t> test (2 samples). Click Run.</a:t>
            </a:r>
            <a:endParaRPr lang="en-US" dirty="0"/>
          </a:p>
        </p:txBody>
      </p:sp>
      <p:sp>
        <p:nvSpPr>
          <p:cNvPr id="6" name="Oval 5"/>
          <p:cNvSpPr/>
          <p:nvPr/>
        </p:nvSpPr>
        <p:spPr>
          <a:xfrm>
            <a:off x="2286000" y="1905000"/>
            <a:ext cx="16764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15200" y="53340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05000" y="1371600"/>
            <a:ext cx="1295400" cy="3048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4416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2" name="Oval 1"/>
          <p:cNvSpPr/>
          <p:nvPr/>
        </p:nvSpPr>
        <p:spPr>
          <a:xfrm>
            <a:off x="4495800" y="3657600"/>
            <a:ext cx="4572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524000" y="3581400"/>
            <a:ext cx="5867400" cy="923330"/>
          </a:xfrm>
          <a:prstGeom prst="rect">
            <a:avLst/>
          </a:prstGeom>
          <a:solidFill>
            <a:srgbClr val="001667"/>
          </a:solidFill>
          <a:ln w="12700">
            <a:solidFill>
              <a:schemeClr val="tx1"/>
            </a:solidFill>
          </a:ln>
        </p:spPr>
        <p:txBody>
          <a:bodyPr wrap="square" rtlCol="0">
            <a:spAutoFit/>
          </a:bodyPr>
          <a:lstStyle/>
          <a:p>
            <a:pPr algn="ctr"/>
            <a:r>
              <a:rPr lang="en-US" dirty="0" smtClean="0"/>
              <a:t>The contents of the SPSS Log is the first output entry. The Log reflects the syntax used by SPSS to generate the Nonparametric Tests output.</a:t>
            </a:r>
          </a:p>
        </p:txBody>
      </p:sp>
      <p:pic>
        <p:nvPicPr>
          <p:cNvPr id="3" name="Picture 2" descr="Screen Shot 2013-08-24 at 9.31.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1402"/>
            <a:ext cx="9144000" cy="2188308"/>
          </a:xfrm>
          <a:prstGeom prst="rect">
            <a:avLst/>
          </a:prstGeom>
        </p:spPr>
      </p:pic>
    </p:spTree>
    <p:extLst>
      <p:ext uri="{BB962C8B-B14F-4D97-AF65-F5344CB8AC3E}">
        <p14:creationId xmlns:p14="http://schemas.microsoft.com/office/powerpoint/2010/main" val="2368126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295400" y="3733800"/>
            <a:ext cx="7086600" cy="646331"/>
          </a:xfrm>
          <a:prstGeom prst="rect">
            <a:avLst/>
          </a:prstGeom>
          <a:solidFill>
            <a:srgbClr val="001667"/>
          </a:solidFill>
          <a:ln w="12700">
            <a:solidFill>
              <a:schemeClr val="tx1"/>
            </a:solidFill>
          </a:ln>
        </p:spPr>
        <p:txBody>
          <a:bodyPr wrap="square" rtlCol="0">
            <a:spAutoFit/>
          </a:bodyPr>
          <a:lstStyle/>
          <a:p>
            <a:pPr algn="ctr"/>
            <a:r>
              <a:rPr lang="en-US" dirty="0" smtClean="0"/>
              <a:t>The above output provides </a:t>
            </a:r>
            <a:r>
              <a:rPr lang="en-US" dirty="0" err="1" smtClean="0"/>
              <a:t>McNemar</a:t>
            </a:r>
            <a:r>
              <a:rPr lang="en-US" dirty="0" smtClean="0"/>
              <a:t> test summary statistics. Double-click the table in the SPSS output window to display the Model Viewer. </a:t>
            </a:r>
          </a:p>
        </p:txBody>
      </p:sp>
      <p:sp>
        <p:nvSpPr>
          <p:cNvPr id="7" name="Oval 6"/>
          <p:cNvSpPr/>
          <p:nvPr/>
        </p:nvSpPr>
        <p:spPr>
          <a:xfrm>
            <a:off x="3810000" y="5181601"/>
            <a:ext cx="4572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 Shot 2013-08-24 at 9.32.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0"/>
            <a:ext cx="9144000" cy="2792324"/>
          </a:xfrm>
          <a:prstGeom prst="rect">
            <a:avLst/>
          </a:prstGeom>
        </p:spPr>
      </p:pic>
    </p:spTree>
    <p:extLst>
      <p:ext uri="{BB962C8B-B14F-4D97-AF65-F5344CB8AC3E}">
        <p14:creationId xmlns:p14="http://schemas.microsoft.com/office/powerpoint/2010/main" val="32993704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295400" y="3733800"/>
            <a:ext cx="7086600" cy="646331"/>
          </a:xfrm>
          <a:prstGeom prst="rect">
            <a:avLst/>
          </a:prstGeom>
          <a:solidFill>
            <a:srgbClr val="001667"/>
          </a:solidFill>
          <a:ln w="12700">
            <a:solidFill>
              <a:schemeClr val="tx1"/>
            </a:solidFill>
          </a:ln>
        </p:spPr>
        <p:txBody>
          <a:bodyPr wrap="square" rtlCol="0">
            <a:spAutoFit/>
          </a:bodyPr>
          <a:lstStyle/>
          <a:p>
            <a:pPr algn="ctr"/>
            <a:r>
              <a:rPr lang="en-US" dirty="0" smtClean="0"/>
              <a:t>The above output provides </a:t>
            </a:r>
            <a:r>
              <a:rPr lang="en-US" dirty="0" err="1" smtClean="0"/>
              <a:t>McNemar</a:t>
            </a:r>
            <a:r>
              <a:rPr lang="en-US" dirty="0" smtClean="0"/>
              <a:t> test summary statistics. Double-click the table in the SPSS output window to display the Model Viewer. </a:t>
            </a:r>
          </a:p>
        </p:txBody>
      </p:sp>
      <p:sp>
        <p:nvSpPr>
          <p:cNvPr id="7" name="Oval 6"/>
          <p:cNvSpPr/>
          <p:nvPr/>
        </p:nvSpPr>
        <p:spPr>
          <a:xfrm>
            <a:off x="3810000" y="5181601"/>
            <a:ext cx="4572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 Shot 2013-08-24 at 9.32.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0"/>
            <a:ext cx="9144000" cy="2792324"/>
          </a:xfrm>
          <a:prstGeom prst="rect">
            <a:avLst/>
          </a:prstGeom>
        </p:spPr>
      </p:pic>
    </p:spTree>
    <p:extLst>
      <p:ext uri="{BB962C8B-B14F-4D97-AF65-F5344CB8AC3E}">
        <p14:creationId xmlns:p14="http://schemas.microsoft.com/office/powerpoint/2010/main" val="31948650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8-24 at 9.36.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897117"/>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381000" y="4038600"/>
            <a:ext cx="3200400" cy="923330"/>
          </a:xfrm>
          <a:prstGeom prst="rect">
            <a:avLst/>
          </a:prstGeom>
          <a:solidFill>
            <a:srgbClr val="001667"/>
          </a:solidFill>
          <a:ln w="12700">
            <a:solidFill>
              <a:schemeClr val="tx1"/>
            </a:solidFill>
          </a:ln>
        </p:spPr>
        <p:txBody>
          <a:bodyPr wrap="square" rtlCol="0">
            <a:spAutoFit/>
          </a:bodyPr>
          <a:lstStyle/>
          <a:p>
            <a:pPr algn="ctr"/>
            <a:r>
              <a:rPr lang="en-US" dirty="0" smtClean="0"/>
              <a:t>Select Categorical Field View in the </a:t>
            </a:r>
            <a:r>
              <a:rPr lang="en-US" b="1" dirty="0" smtClean="0"/>
              <a:t>View: </a:t>
            </a:r>
            <a:r>
              <a:rPr lang="en-US" dirty="0" smtClean="0"/>
              <a:t>pop-up menu to display a bar chart.</a:t>
            </a:r>
          </a:p>
        </p:txBody>
      </p:sp>
      <p:sp>
        <p:nvSpPr>
          <p:cNvPr id="7" name="Oval 6"/>
          <p:cNvSpPr/>
          <p:nvPr/>
        </p:nvSpPr>
        <p:spPr>
          <a:xfrm>
            <a:off x="4114800" y="5791200"/>
            <a:ext cx="22860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3462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4 at 9.38.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3873392"/>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447800" y="4800600"/>
            <a:ext cx="6324600" cy="923330"/>
          </a:xfrm>
          <a:prstGeom prst="rect">
            <a:avLst/>
          </a:prstGeom>
          <a:solidFill>
            <a:srgbClr val="001667"/>
          </a:solidFill>
          <a:ln w="12700">
            <a:solidFill>
              <a:schemeClr val="tx1"/>
            </a:solidFill>
          </a:ln>
        </p:spPr>
        <p:txBody>
          <a:bodyPr wrap="square" rtlCol="0">
            <a:spAutoFit/>
          </a:bodyPr>
          <a:lstStyle/>
          <a:p>
            <a:pPr algn="ctr"/>
            <a:r>
              <a:rPr lang="en-US" dirty="0" smtClean="0"/>
              <a:t>Displayed in the Model Viewer is a bar chart for Observation 1. To display a bar chart for Observation 2, select Observation 2 in the </a:t>
            </a:r>
            <a:r>
              <a:rPr lang="en-US" b="1" dirty="0" smtClean="0"/>
              <a:t>Fields: </a:t>
            </a:r>
            <a:r>
              <a:rPr lang="en-US" dirty="0" smtClean="0"/>
              <a:t>pop-up menu.</a:t>
            </a:r>
          </a:p>
        </p:txBody>
      </p:sp>
      <p:sp>
        <p:nvSpPr>
          <p:cNvPr id="9" name="Oval 8"/>
          <p:cNvSpPr/>
          <p:nvPr/>
        </p:nvSpPr>
        <p:spPr>
          <a:xfrm>
            <a:off x="6858000" y="4114800"/>
            <a:ext cx="17526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0112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4 at 9.42.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762"/>
            <a:ext cx="9144000" cy="3898846"/>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447800" y="4800600"/>
            <a:ext cx="6324600" cy="369332"/>
          </a:xfrm>
          <a:prstGeom prst="rect">
            <a:avLst/>
          </a:prstGeom>
          <a:solidFill>
            <a:srgbClr val="001667"/>
          </a:solidFill>
          <a:ln w="12700">
            <a:solidFill>
              <a:schemeClr val="tx1"/>
            </a:solidFill>
          </a:ln>
        </p:spPr>
        <p:txBody>
          <a:bodyPr wrap="square" rtlCol="0">
            <a:spAutoFit/>
          </a:bodyPr>
          <a:lstStyle/>
          <a:p>
            <a:pPr algn="ctr"/>
            <a:r>
              <a:rPr lang="en-US" dirty="0" smtClean="0"/>
              <a:t>The bar chart for Observation 2 is displayed.</a:t>
            </a:r>
          </a:p>
        </p:txBody>
      </p:sp>
    </p:spTree>
    <p:extLst>
      <p:ext uri="{BB962C8B-B14F-4D97-AF65-F5344CB8AC3E}">
        <p14:creationId xmlns:p14="http://schemas.microsoft.com/office/powerpoint/2010/main" val="15145769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8"/>
            <a:ext cx="8229600" cy="1143000"/>
          </a:xfrm>
        </p:spPr>
        <p:txBody>
          <a:bodyPr>
            <a:normAutofit/>
          </a:bodyPr>
          <a:lstStyle/>
          <a:p>
            <a:r>
              <a:rPr lang="en-US" sz="2400" dirty="0" smtClean="0">
                <a:latin typeface="Times New Roman" pitchFamily="18" charset="0"/>
                <a:cs typeface="Times New Roman" pitchFamily="18" charset="0"/>
              </a:rPr>
              <a:t>Uses of the </a:t>
            </a:r>
            <a:r>
              <a:rPr lang="en-US" sz="2400" dirty="0" err="1" smtClean="0">
                <a:latin typeface="Times New Roman" pitchFamily="18" charset="0"/>
                <a:cs typeface="Times New Roman" pitchFamily="18" charset="0"/>
              </a:rPr>
              <a:t>McNemar</a:t>
            </a:r>
            <a:r>
              <a:rPr lang="en-US" sz="2400" dirty="0" smtClean="0">
                <a:latin typeface="Times New Roman" pitchFamily="18" charset="0"/>
                <a:cs typeface="Times New Roman" pitchFamily="18" charset="0"/>
              </a:rPr>
              <a:t> Test</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029200"/>
          </a:xfrm>
        </p:spPr>
        <p:txBody>
          <a:bodyPr>
            <a:normAutofit/>
          </a:bodyPr>
          <a:lstStyle/>
          <a:p>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McNemar</a:t>
            </a:r>
            <a:r>
              <a:rPr lang="en-US" sz="2400" dirty="0">
                <a:latin typeface="Times New Roman" pitchFamily="18" charset="0"/>
                <a:cs typeface="Times New Roman" pitchFamily="18" charset="0"/>
              </a:rPr>
              <a:t> test is a nonparametric chi-square procedure that compares proportions obtained from a 2 x 2 contingency table where the row variable (A) is the DV and the column variable (B) is the IV.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test </a:t>
            </a:r>
            <a:r>
              <a:rPr lang="en-US" sz="2400" dirty="0">
                <a:latin typeface="Times New Roman" pitchFamily="18" charset="0"/>
                <a:cs typeface="Times New Roman" pitchFamily="18" charset="0"/>
              </a:rPr>
              <a:t>is used to </a:t>
            </a:r>
            <a:r>
              <a:rPr lang="en-US" sz="2400" dirty="0" smtClean="0">
                <a:latin typeface="Times New Roman" pitchFamily="18" charset="0"/>
                <a:cs typeface="Times New Roman" pitchFamily="18" charset="0"/>
              </a:rPr>
              <a:t>determine </a:t>
            </a:r>
            <a:r>
              <a:rPr lang="en-US" sz="2400" dirty="0">
                <a:latin typeface="Times New Roman" pitchFamily="18" charset="0"/>
                <a:cs typeface="Times New Roman" pitchFamily="18" charset="0"/>
              </a:rPr>
              <a:t>if there is a statistically significant difference between the probability of a (0,1) pair and the probability of a (1,0) pair.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Dichotomous variables are employed where data are coded as "1" for those participants that display the property defined by the variable in question and "0" for those who do not display that property. The test addresses two possible outcomes (presence/absence of a characteristic) on each measurement. </a:t>
            </a:r>
            <a:endParaRPr lang="en-US" sz="24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174029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7" name="TextBox 6"/>
          <p:cNvSpPr txBox="1"/>
          <p:nvPr/>
        </p:nvSpPr>
        <p:spPr>
          <a:xfrm>
            <a:off x="304800" y="457200"/>
            <a:ext cx="8458200" cy="2585323"/>
          </a:xfrm>
          <a:prstGeom prst="rect">
            <a:avLst/>
          </a:prstGeom>
          <a:solidFill>
            <a:srgbClr val="001667"/>
          </a:solidFill>
          <a:ln w="12700">
            <a:solidFill>
              <a:schemeClr val="tx1"/>
            </a:solidFill>
          </a:ln>
        </p:spPr>
        <p:txBody>
          <a:bodyPr wrap="square" rtlCol="0">
            <a:spAutoFit/>
          </a:bodyPr>
          <a:lstStyle/>
          <a:p>
            <a:pPr algn="ctr"/>
            <a:r>
              <a:rPr lang="en-US" dirty="0" err="1" smtClean="0"/>
              <a:t>McNemar</a:t>
            </a:r>
            <a:r>
              <a:rPr lang="en-US" dirty="0" smtClean="0"/>
              <a:t> Test Results Summary</a:t>
            </a:r>
          </a:p>
          <a:p>
            <a:pPr algn="ctr"/>
            <a:endParaRPr lang="en-US" i="1" dirty="0"/>
          </a:p>
          <a:p>
            <a:pPr algn="ctr"/>
            <a:r>
              <a:rPr lang="en-US" i="1" dirty="0" smtClean="0"/>
              <a:t>H</a:t>
            </a:r>
            <a:r>
              <a:rPr lang="en-US" i="1" baseline="-25000" dirty="0" smtClean="0"/>
              <a:t>0</a:t>
            </a:r>
            <a:r>
              <a:rPr lang="en-US" dirty="0"/>
              <a:t>: There </a:t>
            </a:r>
            <a:r>
              <a:rPr lang="en-US" dirty="0" smtClean="0"/>
              <a:t>is </a:t>
            </a:r>
            <a:r>
              <a:rPr lang="en-US" dirty="0"/>
              <a:t>no change in student favorability toward longer summer residencies between observation 1 and observation 2</a:t>
            </a:r>
            <a:r>
              <a:rPr lang="en-US" dirty="0" smtClean="0"/>
              <a:t>. The </a:t>
            </a:r>
            <a:r>
              <a:rPr lang="en-US" dirty="0" err="1" smtClean="0"/>
              <a:t>McNemar</a:t>
            </a:r>
            <a:r>
              <a:rPr lang="en-US" dirty="0" smtClean="0"/>
              <a:t> test is not significant, </a:t>
            </a:r>
            <a:r>
              <a:rPr lang="en-US" i="1" dirty="0" smtClean="0"/>
              <a:t>p</a:t>
            </a:r>
            <a:r>
              <a:rPr lang="en-US" dirty="0" smtClean="0"/>
              <a:t> = .50.  Consequently there is insufficient evidence to reject the null hypothesis of </a:t>
            </a:r>
            <a:r>
              <a:rPr lang="en-US" dirty="0"/>
              <a:t>no difference in </a:t>
            </a:r>
            <a:r>
              <a:rPr lang="en-US" dirty="0" smtClean="0"/>
              <a:t>preference.</a:t>
            </a:r>
          </a:p>
          <a:p>
            <a:pPr algn="ctr"/>
            <a:endParaRPr lang="en-US" dirty="0"/>
          </a:p>
          <a:p>
            <a:pPr algn="ctr"/>
            <a:r>
              <a:rPr lang="en-US" dirty="0"/>
              <a:t>Note: </a:t>
            </a:r>
            <a:r>
              <a:rPr lang="en-US" dirty="0" smtClean="0"/>
              <a:t>for </a:t>
            </a:r>
            <a:r>
              <a:rPr lang="en-US" dirty="0"/>
              <a:t>a significant test one should also report effect size using the phi coefficient or odds ratio.</a:t>
            </a:r>
            <a:endParaRPr lang="en-US" dirty="0" smtClean="0"/>
          </a:p>
        </p:txBody>
      </p:sp>
    </p:spTree>
    <p:extLst>
      <p:ext uri="{BB962C8B-B14F-4D97-AF65-F5344CB8AC3E}">
        <p14:creationId xmlns:p14="http://schemas.microsoft.com/office/powerpoint/2010/main" val="7436322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400"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End of Presentation</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8"/>
            <a:ext cx="8229600" cy="1143000"/>
          </a:xfrm>
        </p:spPr>
        <p:txBody>
          <a:bodyPr>
            <a:normAutofit/>
          </a:bodyPr>
          <a:lstStyle/>
          <a:p>
            <a:r>
              <a:rPr lang="en-US" sz="2400" dirty="0" smtClean="0">
                <a:latin typeface="Times New Roman" pitchFamily="18" charset="0"/>
                <a:cs typeface="Times New Roman" pitchFamily="18" charset="0"/>
              </a:rPr>
              <a:t>Uses of the </a:t>
            </a:r>
            <a:r>
              <a:rPr lang="en-US" sz="2400" dirty="0" err="1" smtClean="0">
                <a:latin typeface="Times New Roman" pitchFamily="18" charset="0"/>
                <a:cs typeface="Times New Roman" pitchFamily="18" charset="0"/>
              </a:rPr>
              <a:t>McNemar</a:t>
            </a:r>
            <a:r>
              <a:rPr lang="en-US" sz="2400" dirty="0" smtClean="0">
                <a:latin typeface="Times New Roman" pitchFamily="18" charset="0"/>
                <a:cs typeface="Times New Roman" pitchFamily="18" charset="0"/>
              </a:rPr>
              <a:t> Test</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029200"/>
          </a:xfrm>
        </p:spPr>
        <p:txBody>
          <a:bodyPr>
            <a:normAutofit/>
          </a:bodyPr>
          <a:lstStyle/>
          <a:p>
            <a:r>
              <a:rPr lang="en-US" sz="2400" dirty="0">
                <a:latin typeface="Times New Roman" pitchFamily="18" charset="0"/>
                <a:cs typeface="Times New Roman" pitchFamily="18" charset="0"/>
              </a:rPr>
              <a:t>The test is often used for the situation where one tests for the presence (1) or absence (0) of something and variable A is the state at the first observation </a:t>
            </a:r>
            <a:r>
              <a:rPr lang="en-US" sz="2400" dirty="0" smtClean="0">
                <a:latin typeface="Times New Roman" pitchFamily="18" charset="0"/>
                <a:cs typeface="Times New Roman" pitchFamily="18" charset="0"/>
              </a:rPr>
              <a:t>(i.e., pretest) and </a:t>
            </a:r>
            <a:r>
              <a:rPr lang="en-US" sz="2400" dirty="0">
                <a:latin typeface="Times New Roman" pitchFamily="18" charset="0"/>
                <a:cs typeface="Times New Roman" pitchFamily="18" charset="0"/>
              </a:rPr>
              <a:t>variable B is the state at the second </a:t>
            </a:r>
            <a:r>
              <a:rPr lang="en-US" sz="2400" dirty="0" smtClean="0">
                <a:latin typeface="Times New Roman" pitchFamily="18" charset="0"/>
                <a:cs typeface="Times New Roman" pitchFamily="18" charset="0"/>
              </a:rPr>
              <a:t>observation (i.e., posttest).</a:t>
            </a:r>
          </a:p>
          <a:p>
            <a:r>
              <a:rPr lang="en-US" sz="2400" dirty="0" smtClean="0">
                <a:latin typeface="Times New Roman" pitchFamily="18" charset="0"/>
                <a:cs typeface="Times New Roman" pitchFamily="18" charset="0"/>
              </a:rPr>
              <a:t>Below </a:t>
            </a:r>
            <a:r>
              <a:rPr lang="en-US" sz="2400" dirty="0">
                <a:latin typeface="Times New Roman" pitchFamily="18" charset="0"/>
                <a:cs typeface="Times New Roman" pitchFamily="18" charset="0"/>
              </a:rPr>
              <a:t>is a diagram of the data </a:t>
            </a:r>
            <a:r>
              <a:rPr lang="en-US" sz="2400" dirty="0" smtClean="0">
                <a:latin typeface="Times New Roman" pitchFamily="18" charset="0"/>
                <a:cs typeface="Times New Roman" pitchFamily="18" charset="0"/>
              </a:rPr>
              <a:t>structure:</a:t>
            </a:r>
            <a:endParaRPr lang="en-US" sz="2400" dirty="0">
              <a:latin typeface="Times New Roman" pitchFamily="18" charset="0"/>
              <a:cs typeface="Times New Roman" pitchFamily="18" charset="0"/>
            </a:endParaRPr>
          </a:p>
          <a:p>
            <a:pPr marL="0" indent="0" algn="ctr">
              <a:buNone/>
            </a:pPr>
            <a:endParaRPr lang="en-US" sz="24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64820785"/>
              </p:ext>
            </p:extLst>
          </p:nvPr>
        </p:nvGraphicFramePr>
        <p:xfrm>
          <a:off x="1371600" y="3505200"/>
          <a:ext cx="6096000" cy="18288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50520">
                <a:tc rowSpan="2" gridSpan="2">
                  <a:txBody>
                    <a:bodyPr/>
                    <a:lstStyle/>
                    <a:p>
                      <a:endParaRPr lang="en-US" dirty="0"/>
                    </a:p>
                  </a:txBody>
                  <a:tcPr/>
                </a:tc>
                <a:tc rowSpan="2" hMerge="1">
                  <a:txBody>
                    <a:bodyPr/>
                    <a:lstStyle/>
                    <a:p>
                      <a:endParaRPr lang="en-US" dirty="0"/>
                    </a:p>
                  </a:txBody>
                  <a:tcPr/>
                </a:tc>
                <a:tc gridSpan="2">
                  <a:txBody>
                    <a:bodyPr/>
                    <a:lstStyle/>
                    <a:p>
                      <a:pPr algn="ctr"/>
                      <a:r>
                        <a:rPr lang="en-US" dirty="0" smtClean="0"/>
                        <a:t>B</a:t>
                      </a:r>
                      <a:endParaRPr lang="en-US" dirty="0"/>
                    </a:p>
                  </a:txBody>
                  <a:tcPr/>
                </a:tc>
                <a:tc hMerge="1">
                  <a:txBody>
                    <a:bodyPr/>
                    <a:lstStyle/>
                    <a:p>
                      <a:endParaRPr lang="en-US" dirty="0"/>
                    </a:p>
                  </a:txBody>
                  <a:tcPr/>
                </a:tc>
                <a:tc rowSpan="2">
                  <a:txBody>
                    <a:bodyPr/>
                    <a:lstStyle/>
                    <a:p>
                      <a:pPr algn="ctr"/>
                      <a:r>
                        <a:rPr lang="en-US" dirty="0" smtClean="0"/>
                        <a:t>Totals</a:t>
                      </a:r>
                      <a:endParaRPr lang="en-US" dirty="0"/>
                    </a:p>
                  </a:txBody>
                  <a:tcPr anchor="ctr"/>
                </a:tc>
              </a:tr>
              <a:tr h="350520">
                <a:tc gridSpan="2" vMerge="1">
                  <a:txBody>
                    <a:bodyPr/>
                    <a:lstStyle/>
                    <a:p>
                      <a:endParaRPr lang="en-US"/>
                    </a:p>
                  </a:txBody>
                  <a:tcPr/>
                </a:tc>
                <a:tc hMerge="1" vMerge="1">
                  <a:txBody>
                    <a:bodyPr/>
                    <a:lstStyle/>
                    <a:p>
                      <a:endParaRPr lang="en-US" dirty="0"/>
                    </a:p>
                  </a:txBody>
                  <a:tcPr/>
                </a:tc>
                <a:tc>
                  <a:txBody>
                    <a:bodyPr/>
                    <a:lstStyle/>
                    <a:p>
                      <a:pPr algn="ctr"/>
                      <a:r>
                        <a:rPr lang="en-US" dirty="0" smtClean="0">
                          <a:solidFill>
                            <a:srgbClr val="1E1C11"/>
                          </a:solidFill>
                        </a:rPr>
                        <a:t>0</a:t>
                      </a:r>
                      <a:endParaRPr lang="en-US" dirty="0">
                        <a:solidFill>
                          <a:srgbClr val="1E1C11"/>
                        </a:solidFill>
                      </a:endParaRPr>
                    </a:p>
                  </a:txBody>
                  <a:tcPr/>
                </a:tc>
                <a:tc>
                  <a:txBody>
                    <a:bodyPr/>
                    <a:lstStyle/>
                    <a:p>
                      <a:pPr algn="ctr"/>
                      <a:r>
                        <a:rPr lang="en-US" dirty="0" smtClean="0">
                          <a:solidFill>
                            <a:srgbClr val="1E1C11"/>
                          </a:solidFill>
                        </a:rPr>
                        <a:t>1</a:t>
                      </a:r>
                      <a:endParaRPr lang="en-US" dirty="0">
                        <a:solidFill>
                          <a:srgbClr val="1E1C11"/>
                        </a:solidFill>
                      </a:endParaRPr>
                    </a:p>
                  </a:txBody>
                  <a:tcPr/>
                </a:tc>
                <a:tc vMerge="1">
                  <a:txBody>
                    <a:bodyPr/>
                    <a:lstStyle/>
                    <a:p>
                      <a:pPr algn="ctr"/>
                      <a:endParaRPr lang="en-US" dirty="0">
                        <a:solidFill>
                          <a:srgbClr val="1E1C11"/>
                        </a:solidFill>
                      </a:endParaRPr>
                    </a:p>
                  </a:txBody>
                  <a:tcPr/>
                </a:tc>
              </a:tr>
              <a:tr h="350520">
                <a:tc rowSpan="2">
                  <a:txBody>
                    <a:bodyPr/>
                    <a:lstStyle/>
                    <a:p>
                      <a:pPr algn="ctr"/>
                      <a:r>
                        <a:rPr lang="en-US" dirty="0" smtClean="0">
                          <a:solidFill>
                            <a:schemeClr val="bg2">
                              <a:lumMod val="10000"/>
                            </a:schemeClr>
                          </a:solidFill>
                        </a:rPr>
                        <a:t>A</a:t>
                      </a:r>
                      <a:endParaRPr lang="en-US" dirty="0">
                        <a:solidFill>
                          <a:schemeClr val="bg2">
                            <a:lumMod val="10000"/>
                          </a:schemeClr>
                        </a:solidFill>
                      </a:endParaRPr>
                    </a:p>
                  </a:txBody>
                  <a:tcPr anchor="ctr"/>
                </a:tc>
                <a:tc>
                  <a:txBody>
                    <a:bodyPr/>
                    <a:lstStyle/>
                    <a:p>
                      <a:pPr algn="ctr"/>
                      <a:r>
                        <a:rPr lang="en-US" dirty="0" smtClean="0">
                          <a:solidFill>
                            <a:schemeClr val="bg2">
                              <a:lumMod val="10000"/>
                            </a:schemeClr>
                          </a:solidFill>
                        </a:rPr>
                        <a:t>0</a:t>
                      </a:r>
                      <a:endParaRPr lang="en-US" dirty="0">
                        <a:solidFill>
                          <a:schemeClr val="bg2">
                            <a:lumMod val="10000"/>
                          </a:schemeClr>
                        </a:solidFill>
                      </a:endParaRPr>
                    </a:p>
                  </a:txBody>
                  <a:tcPr/>
                </a:tc>
                <a:tc>
                  <a:txBody>
                    <a:bodyPr/>
                    <a:lstStyle/>
                    <a:p>
                      <a:pPr algn="ctr"/>
                      <a:r>
                        <a:rPr lang="en-US" dirty="0" smtClean="0">
                          <a:solidFill>
                            <a:srgbClr val="1E1C11"/>
                          </a:solidFill>
                        </a:rPr>
                        <a:t>d</a:t>
                      </a:r>
                      <a:endParaRPr lang="en-US" dirty="0">
                        <a:solidFill>
                          <a:srgbClr val="1E1C11"/>
                        </a:solidFill>
                      </a:endParaRPr>
                    </a:p>
                  </a:txBody>
                  <a:tcPr/>
                </a:tc>
                <a:tc>
                  <a:txBody>
                    <a:bodyPr/>
                    <a:lstStyle/>
                    <a:p>
                      <a:pPr algn="ctr"/>
                      <a:r>
                        <a:rPr lang="en-US" dirty="0" smtClean="0">
                          <a:solidFill>
                            <a:srgbClr val="1E1C11"/>
                          </a:solidFill>
                        </a:rPr>
                        <a:t>c</a:t>
                      </a:r>
                      <a:endParaRPr lang="en-US" dirty="0">
                        <a:solidFill>
                          <a:srgbClr val="1E1C11"/>
                        </a:solidFill>
                      </a:endParaRPr>
                    </a:p>
                  </a:txBody>
                  <a:tcPr/>
                </a:tc>
                <a:tc>
                  <a:txBody>
                    <a:bodyPr/>
                    <a:lstStyle/>
                    <a:p>
                      <a:pPr algn="ctr"/>
                      <a:r>
                        <a:rPr lang="en-US" dirty="0" smtClean="0">
                          <a:solidFill>
                            <a:srgbClr val="1E1C11"/>
                          </a:solidFill>
                        </a:rPr>
                        <a:t>c + d</a:t>
                      </a:r>
                      <a:endParaRPr lang="en-US" dirty="0">
                        <a:solidFill>
                          <a:srgbClr val="1E1C11"/>
                        </a:solidFill>
                      </a:endParaRPr>
                    </a:p>
                  </a:txBody>
                  <a:tcPr/>
                </a:tc>
              </a:tr>
              <a:tr h="350520">
                <a:tc vMerge="1">
                  <a:txBody>
                    <a:bodyPr/>
                    <a:lstStyle/>
                    <a:p>
                      <a:endParaRPr lang="en-US" dirty="0"/>
                    </a:p>
                  </a:txBody>
                  <a:tcPr/>
                </a:tc>
                <a:tc>
                  <a:txBody>
                    <a:bodyPr/>
                    <a:lstStyle/>
                    <a:p>
                      <a:pPr algn="ctr"/>
                      <a:r>
                        <a:rPr lang="en-US" dirty="0" smtClean="0">
                          <a:solidFill>
                            <a:schemeClr val="bg2">
                              <a:lumMod val="10000"/>
                            </a:schemeClr>
                          </a:solidFill>
                        </a:rPr>
                        <a:t>1</a:t>
                      </a:r>
                      <a:endParaRPr lang="en-US" dirty="0">
                        <a:solidFill>
                          <a:schemeClr val="bg2">
                            <a:lumMod val="10000"/>
                          </a:schemeClr>
                        </a:solidFill>
                      </a:endParaRPr>
                    </a:p>
                  </a:txBody>
                  <a:tcPr/>
                </a:tc>
                <a:tc>
                  <a:txBody>
                    <a:bodyPr/>
                    <a:lstStyle/>
                    <a:p>
                      <a:pPr algn="ctr"/>
                      <a:r>
                        <a:rPr lang="en-US" dirty="0" smtClean="0">
                          <a:solidFill>
                            <a:srgbClr val="1E1C11"/>
                          </a:solidFill>
                        </a:rPr>
                        <a:t>b</a:t>
                      </a:r>
                      <a:endParaRPr lang="en-US" dirty="0">
                        <a:solidFill>
                          <a:srgbClr val="1E1C11"/>
                        </a:solidFill>
                      </a:endParaRPr>
                    </a:p>
                  </a:txBody>
                  <a:tcPr/>
                </a:tc>
                <a:tc>
                  <a:txBody>
                    <a:bodyPr/>
                    <a:lstStyle/>
                    <a:p>
                      <a:pPr algn="ctr"/>
                      <a:r>
                        <a:rPr lang="en-US" dirty="0" smtClean="0">
                          <a:solidFill>
                            <a:srgbClr val="1E1C11"/>
                          </a:solidFill>
                        </a:rPr>
                        <a:t>a</a:t>
                      </a:r>
                      <a:endParaRPr lang="en-US" dirty="0">
                        <a:solidFill>
                          <a:srgbClr val="1E1C11"/>
                        </a:solidFill>
                      </a:endParaRPr>
                    </a:p>
                  </a:txBody>
                  <a:tcPr/>
                </a:tc>
                <a:tc>
                  <a:txBody>
                    <a:bodyPr/>
                    <a:lstStyle/>
                    <a:p>
                      <a:pPr algn="ctr"/>
                      <a:r>
                        <a:rPr lang="en-US" dirty="0" smtClean="0">
                          <a:solidFill>
                            <a:srgbClr val="1E1C11"/>
                          </a:solidFill>
                        </a:rPr>
                        <a:t>a + b</a:t>
                      </a:r>
                      <a:endParaRPr lang="en-US" dirty="0">
                        <a:solidFill>
                          <a:srgbClr val="1E1C11"/>
                        </a:solidFill>
                      </a:endParaRPr>
                    </a:p>
                  </a:txBody>
                  <a:tcPr/>
                </a:tc>
              </a:tr>
              <a:tr h="350520">
                <a:tc gridSpan="2">
                  <a:txBody>
                    <a:bodyPr/>
                    <a:lstStyle/>
                    <a:p>
                      <a:pPr algn="ctr"/>
                      <a:r>
                        <a:rPr lang="en-US" dirty="0" smtClean="0">
                          <a:solidFill>
                            <a:schemeClr val="bg2">
                              <a:lumMod val="10000"/>
                            </a:schemeClr>
                          </a:solidFill>
                        </a:rPr>
                        <a:t>Totals</a:t>
                      </a:r>
                      <a:endParaRPr lang="en-US" dirty="0">
                        <a:solidFill>
                          <a:schemeClr val="bg2">
                            <a:lumMod val="10000"/>
                          </a:schemeClr>
                        </a:solidFill>
                      </a:endParaRPr>
                    </a:p>
                  </a:txBody>
                  <a:tcPr/>
                </a:tc>
                <a:tc hMerge="1">
                  <a:txBody>
                    <a:bodyPr/>
                    <a:lstStyle/>
                    <a:p>
                      <a:endParaRPr lang="en-US" dirty="0"/>
                    </a:p>
                  </a:txBody>
                  <a:tcPr/>
                </a:tc>
                <a:tc>
                  <a:txBody>
                    <a:bodyPr/>
                    <a:lstStyle/>
                    <a:p>
                      <a:pPr algn="ctr"/>
                      <a:r>
                        <a:rPr lang="en-US" dirty="0" smtClean="0">
                          <a:solidFill>
                            <a:srgbClr val="1E1C11"/>
                          </a:solidFill>
                        </a:rPr>
                        <a:t>b + d</a:t>
                      </a:r>
                      <a:endParaRPr lang="en-US" dirty="0">
                        <a:solidFill>
                          <a:srgbClr val="1E1C11"/>
                        </a:solidFill>
                      </a:endParaRPr>
                    </a:p>
                  </a:txBody>
                  <a:tcPr/>
                </a:tc>
                <a:tc>
                  <a:txBody>
                    <a:bodyPr/>
                    <a:lstStyle/>
                    <a:p>
                      <a:pPr algn="ctr"/>
                      <a:r>
                        <a:rPr lang="en-US" dirty="0" smtClean="0">
                          <a:solidFill>
                            <a:srgbClr val="1E1C11"/>
                          </a:solidFill>
                        </a:rPr>
                        <a:t>a + c</a:t>
                      </a:r>
                      <a:endParaRPr lang="en-US" dirty="0">
                        <a:solidFill>
                          <a:srgbClr val="1E1C11"/>
                        </a:solidFill>
                      </a:endParaRPr>
                    </a:p>
                  </a:txBody>
                  <a:tcPr/>
                </a:tc>
                <a:tc>
                  <a:txBody>
                    <a:bodyPr/>
                    <a:lstStyle/>
                    <a:p>
                      <a:pPr algn="ctr"/>
                      <a:r>
                        <a:rPr lang="en-US" i="1" dirty="0" smtClean="0">
                          <a:solidFill>
                            <a:srgbClr val="1E1C11"/>
                          </a:solidFill>
                        </a:rPr>
                        <a:t>N</a:t>
                      </a:r>
                      <a:endParaRPr lang="en-US" i="1" dirty="0">
                        <a:solidFill>
                          <a:srgbClr val="1E1C11"/>
                        </a:solidFill>
                      </a:endParaRPr>
                    </a:p>
                  </a:txBody>
                  <a:tcPr/>
                </a:tc>
              </a:tr>
            </a:tbl>
          </a:graphicData>
        </a:graphic>
      </p:graphicFrame>
    </p:spTree>
    <p:extLst>
      <p:ext uri="{BB962C8B-B14F-4D97-AF65-F5344CB8AC3E}">
        <p14:creationId xmlns:p14="http://schemas.microsoft.com/office/powerpoint/2010/main" val="31268036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8-21 at 5.42.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5825117"/>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2" name="TextBox 1"/>
          <p:cNvSpPr txBox="1"/>
          <p:nvPr/>
        </p:nvSpPr>
        <p:spPr>
          <a:xfrm>
            <a:off x="2438400" y="1752600"/>
            <a:ext cx="2913628" cy="369332"/>
          </a:xfrm>
          <a:prstGeom prst="rect">
            <a:avLst/>
          </a:prstGeom>
          <a:solidFill>
            <a:srgbClr val="001667"/>
          </a:solidFill>
        </p:spPr>
        <p:txBody>
          <a:bodyPr wrap="none" rtlCol="0">
            <a:spAutoFit/>
          </a:bodyPr>
          <a:lstStyle/>
          <a:p>
            <a:pPr algn="ctr"/>
            <a:r>
              <a:rPr lang="en-US" dirty="0" smtClean="0"/>
              <a:t>Open the dataset </a:t>
            </a:r>
            <a:r>
              <a:rPr lang="en-US" i="1" dirty="0" err="1" smtClean="0"/>
              <a:t>Survey.sav</a:t>
            </a:r>
            <a:r>
              <a:rPr lang="en-US" dirty="0" smtClean="0"/>
              <a:t>.  </a:t>
            </a:r>
          </a:p>
        </p:txBody>
      </p:sp>
      <p:sp>
        <p:nvSpPr>
          <p:cNvPr id="6" name="TextBox 5"/>
          <p:cNvSpPr txBox="1"/>
          <p:nvPr/>
        </p:nvSpPr>
        <p:spPr>
          <a:xfrm>
            <a:off x="1295400" y="23622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Tree>
    <p:extLst>
      <p:ext uri="{BB962C8B-B14F-4D97-AF65-F5344CB8AC3E}">
        <p14:creationId xmlns:p14="http://schemas.microsoft.com/office/powerpoint/2010/main" val="29214845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1 at 5.44.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5803976"/>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2057400" y="3733800"/>
            <a:ext cx="6477000" cy="923330"/>
          </a:xfrm>
          <a:prstGeom prst="rect">
            <a:avLst/>
          </a:prstGeom>
          <a:solidFill>
            <a:srgbClr val="001667"/>
          </a:solidFill>
        </p:spPr>
        <p:txBody>
          <a:bodyPr wrap="square" rtlCol="0">
            <a:spAutoFit/>
          </a:bodyPr>
          <a:lstStyle/>
          <a:p>
            <a:pPr algn="ctr"/>
            <a:r>
              <a:rPr lang="en-US" dirty="0"/>
              <a:t>Follow the menu as indicated to conduct the </a:t>
            </a:r>
            <a:r>
              <a:rPr lang="en-US" dirty="0" err="1" smtClean="0"/>
              <a:t>McNemar</a:t>
            </a:r>
            <a:r>
              <a:rPr lang="en-US" dirty="0" smtClean="0"/>
              <a:t> </a:t>
            </a:r>
            <a:r>
              <a:rPr lang="en-US" dirty="0"/>
              <a:t>test using Legacy Dialogs. Alternatively, one can run the test using the Related Samples option under the Nonparametric Tests menu.</a:t>
            </a:r>
          </a:p>
        </p:txBody>
      </p:sp>
    </p:spTree>
    <p:extLst>
      <p:ext uri="{BB962C8B-B14F-4D97-AF65-F5344CB8AC3E}">
        <p14:creationId xmlns:p14="http://schemas.microsoft.com/office/powerpoint/2010/main" val="7792186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1 at 5.45.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5" y="228600"/>
            <a:ext cx="9144000" cy="5822637"/>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5029200" y="1371600"/>
            <a:ext cx="4038600" cy="3139321"/>
          </a:xfrm>
          <a:prstGeom prst="rect">
            <a:avLst/>
          </a:prstGeom>
          <a:solidFill>
            <a:srgbClr val="001667"/>
          </a:solidFill>
          <a:ln w="12700">
            <a:solidFill>
              <a:schemeClr val="tx1"/>
            </a:solidFill>
          </a:ln>
        </p:spPr>
        <p:txBody>
          <a:bodyPr wrap="square" rtlCol="0">
            <a:spAutoFit/>
          </a:bodyPr>
          <a:lstStyle/>
          <a:p>
            <a:pPr algn="ctr"/>
            <a:r>
              <a:rPr lang="en-US" dirty="0" smtClean="0"/>
              <a:t>In this example, we will test the following null hypothesis:</a:t>
            </a:r>
          </a:p>
          <a:p>
            <a:pPr algn="ctr"/>
            <a:r>
              <a:rPr lang="en-US" i="1" dirty="0" smtClean="0"/>
              <a:t>H</a:t>
            </a:r>
            <a:r>
              <a:rPr lang="en-US" baseline="-25000" dirty="0" smtClean="0"/>
              <a:t>o</a:t>
            </a:r>
            <a:r>
              <a:rPr lang="en-US" dirty="0" smtClean="0"/>
              <a:t>: </a:t>
            </a:r>
            <a:r>
              <a:rPr lang="en-US" dirty="0"/>
              <a:t>There </a:t>
            </a:r>
            <a:r>
              <a:rPr lang="en-US" dirty="0" smtClean="0"/>
              <a:t>is </a:t>
            </a:r>
            <a:r>
              <a:rPr lang="en-US" dirty="0"/>
              <a:t>no change in student favorability toward longer summer residencies between observation 1 and observation 2.</a:t>
            </a:r>
            <a:endParaRPr lang="en-US" dirty="0" smtClean="0"/>
          </a:p>
          <a:p>
            <a:pPr algn="ctr"/>
            <a:endParaRPr lang="en-US" dirty="0" smtClean="0"/>
          </a:p>
          <a:p>
            <a:pPr algn="ctr"/>
            <a:r>
              <a:rPr lang="en-US" dirty="0" smtClean="0"/>
              <a:t>Select and move </a:t>
            </a:r>
            <a:r>
              <a:rPr lang="en-US" i="1" dirty="0"/>
              <a:t>observation 1 </a:t>
            </a:r>
            <a:r>
              <a:rPr lang="en-US" dirty="0"/>
              <a:t>and</a:t>
            </a:r>
            <a:r>
              <a:rPr lang="en-US" i="1" dirty="0"/>
              <a:t> observation </a:t>
            </a:r>
            <a:r>
              <a:rPr lang="en-US" i="1" dirty="0" smtClean="0"/>
              <a:t>2 </a:t>
            </a:r>
            <a:r>
              <a:rPr lang="en-US" dirty="0" smtClean="0"/>
              <a:t>to the </a:t>
            </a:r>
            <a:r>
              <a:rPr lang="en-US" b="1" dirty="0" smtClean="0"/>
              <a:t>Test Pairs: </a:t>
            </a:r>
            <a:r>
              <a:rPr lang="en-US" dirty="0" smtClean="0"/>
              <a:t>box. Check </a:t>
            </a:r>
            <a:r>
              <a:rPr lang="en-US" dirty="0" err="1" smtClean="0"/>
              <a:t>McNemar</a:t>
            </a:r>
            <a:r>
              <a:rPr lang="en-US" dirty="0" smtClean="0"/>
              <a:t> as the Test Type. </a:t>
            </a:r>
            <a:r>
              <a:rPr lang="en-US" dirty="0"/>
              <a:t>C</a:t>
            </a:r>
            <a:r>
              <a:rPr lang="en-US" dirty="0" smtClean="0"/>
              <a:t>lick Options... </a:t>
            </a:r>
            <a:endParaRPr lang="en-US" dirty="0"/>
          </a:p>
        </p:txBody>
      </p:sp>
      <p:sp>
        <p:nvSpPr>
          <p:cNvPr id="6" name="Oval 5"/>
          <p:cNvSpPr/>
          <p:nvPr/>
        </p:nvSpPr>
        <p:spPr>
          <a:xfrm>
            <a:off x="2362200" y="1524000"/>
            <a:ext cx="1447800" cy="6858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29718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67200" y="1524000"/>
            <a:ext cx="6096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9592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1 at 5.47.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5836305"/>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4953000" y="4267200"/>
            <a:ext cx="4038600" cy="646331"/>
          </a:xfrm>
          <a:prstGeom prst="rect">
            <a:avLst/>
          </a:prstGeom>
          <a:solidFill>
            <a:srgbClr val="001667"/>
          </a:solidFill>
          <a:ln w="12700">
            <a:solidFill>
              <a:schemeClr val="tx1"/>
            </a:solidFill>
          </a:ln>
        </p:spPr>
        <p:txBody>
          <a:bodyPr wrap="square" rtlCol="0">
            <a:spAutoFit/>
          </a:bodyPr>
          <a:lstStyle/>
          <a:p>
            <a:pPr algn="ctr"/>
            <a:r>
              <a:rPr lang="en-US" dirty="0" smtClean="0"/>
              <a:t>Check Descriptive to generate descriptive statistics; click Continue then OK.</a:t>
            </a:r>
            <a:endParaRPr lang="en-US" dirty="0"/>
          </a:p>
        </p:txBody>
      </p:sp>
      <p:sp>
        <p:nvSpPr>
          <p:cNvPr id="7" name="Oval 6"/>
          <p:cNvSpPr/>
          <p:nvPr/>
        </p:nvSpPr>
        <p:spPr>
          <a:xfrm>
            <a:off x="2743200" y="41910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91000" y="5029200"/>
            <a:ext cx="6096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43400" y="3429000"/>
            <a:ext cx="6096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9924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2" name="Oval 1"/>
          <p:cNvSpPr/>
          <p:nvPr/>
        </p:nvSpPr>
        <p:spPr>
          <a:xfrm>
            <a:off x="4495800" y="3657600"/>
            <a:ext cx="4572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524000" y="3581400"/>
            <a:ext cx="5867400" cy="923330"/>
          </a:xfrm>
          <a:prstGeom prst="rect">
            <a:avLst/>
          </a:prstGeom>
          <a:solidFill>
            <a:srgbClr val="001667"/>
          </a:solidFill>
          <a:ln w="12700">
            <a:solidFill>
              <a:schemeClr val="tx1"/>
            </a:solidFill>
          </a:ln>
        </p:spPr>
        <p:txBody>
          <a:bodyPr wrap="square" rtlCol="0">
            <a:spAutoFit/>
          </a:bodyPr>
          <a:lstStyle/>
          <a:p>
            <a:pPr algn="ctr"/>
            <a:r>
              <a:rPr lang="en-US" dirty="0" smtClean="0"/>
              <a:t>The contents of the SPSS Log is the first output entry. The Log reflects the syntax used by SPSS to generate the </a:t>
            </a:r>
            <a:r>
              <a:rPr lang="en-US" dirty="0" err="1" smtClean="0"/>
              <a:t>Npar</a:t>
            </a:r>
            <a:r>
              <a:rPr lang="en-US" dirty="0" smtClean="0"/>
              <a:t> Tests output.</a:t>
            </a:r>
          </a:p>
        </p:txBody>
      </p:sp>
      <p:pic>
        <p:nvPicPr>
          <p:cNvPr id="5" name="Picture 4" descr="Screen Shot 2013-08-21 at 5.53.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2060745"/>
          </a:xfrm>
          <a:prstGeom prst="rect">
            <a:avLst/>
          </a:prstGeom>
        </p:spPr>
      </p:pic>
    </p:spTree>
    <p:extLst>
      <p:ext uri="{BB962C8B-B14F-4D97-AF65-F5344CB8AC3E}">
        <p14:creationId xmlns:p14="http://schemas.microsoft.com/office/powerpoint/2010/main" val="18847737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1 at 5.55.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292622" cy="5669591"/>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4648200" y="2971800"/>
            <a:ext cx="4191000" cy="2585323"/>
          </a:xfrm>
          <a:prstGeom prst="rect">
            <a:avLst/>
          </a:prstGeom>
          <a:solidFill>
            <a:srgbClr val="001667"/>
          </a:solidFill>
          <a:ln w="12700">
            <a:solidFill>
              <a:schemeClr val="tx1"/>
            </a:solidFill>
          </a:ln>
        </p:spPr>
        <p:txBody>
          <a:bodyPr wrap="square" rtlCol="0">
            <a:spAutoFit/>
          </a:bodyPr>
          <a:lstStyle/>
          <a:p>
            <a:pPr algn="ctr"/>
            <a:r>
              <a:rPr lang="en-US" dirty="0" smtClean="0"/>
              <a:t>SPSS output includes descriptive statistics and a 2 </a:t>
            </a:r>
            <a:r>
              <a:rPr lang="en-US" dirty="0"/>
              <a:t>x 2 </a:t>
            </a:r>
            <a:r>
              <a:rPr lang="en-US" dirty="0" err="1"/>
              <a:t>crosstabulation</a:t>
            </a:r>
            <a:r>
              <a:rPr lang="en-US" dirty="0"/>
              <a:t> </a:t>
            </a:r>
            <a:r>
              <a:rPr lang="en-US" dirty="0" smtClean="0"/>
              <a:t>(i.e., contingency table) showing </a:t>
            </a:r>
            <a:r>
              <a:rPr lang="en-US" dirty="0"/>
              <a:t>frequency counts for each cell</a:t>
            </a:r>
            <a:r>
              <a:rPr lang="en-US" dirty="0" smtClean="0"/>
              <a:t>. SPSS </a:t>
            </a:r>
            <a:r>
              <a:rPr lang="en-US" dirty="0"/>
              <a:t>output </a:t>
            </a:r>
            <a:r>
              <a:rPr lang="en-US" dirty="0" smtClean="0"/>
              <a:t>also displays test statistics that show an insignificant relationship, </a:t>
            </a:r>
            <a:r>
              <a:rPr lang="en-US" i="1" dirty="0" smtClean="0"/>
              <a:t>p</a:t>
            </a:r>
            <a:r>
              <a:rPr lang="en-US" dirty="0" smtClean="0"/>
              <a:t> = .50,  </a:t>
            </a:r>
            <a:r>
              <a:rPr lang="en-US" dirty="0"/>
              <a:t>between </a:t>
            </a:r>
            <a:r>
              <a:rPr lang="en-US" dirty="0" smtClean="0"/>
              <a:t>Observation 1 and Observation 2 since </a:t>
            </a:r>
            <a:r>
              <a:rPr lang="en-US" dirty="0"/>
              <a:t>the </a:t>
            </a:r>
            <a:r>
              <a:rPr lang="en-US" dirty="0" smtClean="0"/>
              <a:t>exact significance </a:t>
            </a:r>
            <a:r>
              <a:rPr lang="en-US" dirty="0"/>
              <a:t>level </a:t>
            </a:r>
            <a:r>
              <a:rPr lang="en-US" dirty="0" smtClean="0"/>
              <a:t>&gt;= </a:t>
            </a:r>
            <a:r>
              <a:rPr lang="en-US" dirty="0"/>
              <a:t>.05 (the assumed </a:t>
            </a:r>
            <a:r>
              <a:rPr lang="en-US" i="1" dirty="0" err="1"/>
              <a:t>à</a:t>
            </a:r>
            <a:r>
              <a:rPr lang="en-US" i="1" dirty="0"/>
              <a:t> priori </a:t>
            </a:r>
            <a:r>
              <a:rPr lang="en-US" dirty="0"/>
              <a:t>significance level).</a:t>
            </a:r>
            <a:endParaRPr lang="en-US" dirty="0" smtClean="0"/>
          </a:p>
        </p:txBody>
      </p:sp>
      <p:sp>
        <p:nvSpPr>
          <p:cNvPr id="7" name="Oval 6"/>
          <p:cNvSpPr/>
          <p:nvPr/>
        </p:nvSpPr>
        <p:spPr>
          <a:xfrm>
            <a:off x="3810000" y="5181601"/>
            <a:ext cx="4572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4457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1142</Words>
  <Application>Microsoft Macintosh PowerPoint</Application>
  <PresentationFormat>On-screen Show (4:3)</PresentationFormat>
  <Paragraphs>86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Social Science Research Design and Statistics, 2/e Alfred P. Rovai, Jason D. Baker, and Michael K. Ponton</vt:lpstr>
      <vt:lpstr>Uses of the McNemar Test</vt:lpstr>
      <vt:lpstr>Uses of the McNemar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Michael Ponton</dc:creator>
  <cp:keywords/>
  <dc:description/>
  <cp:lastModifiedBy>Alfred Rovai</cp:lastModifiedBy>
  <cp:revision>62</cp:revision>
  <dcterms:created xsi:type="dcterms:W3CDTF">2013-06-04T13:30:25Z</dcterms:created>
  <dcterms:modified xsi:type="dcterms:W3CDTF">2013-08-27T09:54:44Z</dcterms:modified>
  <cp:category/>
</cp:coreProperties>
</file>